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6"/>
  </p:normalViewPr>
  <p:slideViewPr>
    <p:cSldViewPr snapToGrid="0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8808-26D1-4F4B-96F4-F3082078D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008" y="1122362"/>
            <a:ext cx="8816632" cy="357155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E0C639-B0CD-4365-98A9-C1E5FF6CF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008" y="5521960"/>
            <a:ext cx="8816632" cy="94487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80C52-E6BB-4B27-B5D8-2D33B2497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7C649-4A0C-4EF2-8FC1-2BCF0BF9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E03F2-D0FE-49BB-8AEC-E99C4DB2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4A7CC8F-56A6-423D-B67A-8BA89D3EC911}"/>
              </a:ext>
            </a:extLst>
          </p:cNvPr>
          <p:cNvCxnSpPr>
            <a:cxnSpLocks/>
          </p:cNvCxnSpPr>
          <p:nvPr/>
        </p:nvCxnSpPr>
        <p:spPr>
          <a:xfrm flipH="1">
            <a:off x="4" y="51435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396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56D52-667C-4E67-9038-A0BDFD8C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E72AC-0272-475A-BD25-2AB7AC1DE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FBFF2-9ECB-4CDD-87FA-9DD1F87BF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12B3-DAF5-4BA7-A3A6-D0284716D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171AE-4A11-4035-A072-9AC4053F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974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52E95-2F50-48D3-B00E-4C259644E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50174" y="838199"/>
            <a:ext cx="2303626" cy="5338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617C9B-4E02-49C8-B6DF-65ED3C990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38199"/>
            <a:ext cx="7734300" cy="5338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CA10C-AC31-4D80-B78F-08E48CDCB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B5B7-F312-4BC9-A5D3-72E065D1B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2E489-5442-4698-B6E3-3421A97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F3A7E1-F157-4338-B7F7-9C0A2D60B7FF}"/>
              </a:ext>
            </a:extLst>
          </p:cNvPr>
          <p:cNvCxnSpPr>
            <a:cxnSpLocks/>
          </p:cNvCxnSpPr>
          <p:nvPr/>
        </p:nvCxnSpPr>
        <p:spPr>
          <a:xfrm>
            <a:off x="881133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330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5B5E-C545-4763-BA47-4C2C0FCA5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263F8-8E34-4910-BF7A-F1C5A9968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E74E5-D20D-4AB7-8D98-F336CE0E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D23AA-8F22-4B09-8FAA-CD16E5D6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8A028-A0C8-45E7-915E-B83FF59C9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27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9F01F-198D-4AAD-B4FB-AD3B44981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8200"/>
            <a:ext cx="9438640" cy="4114800"/>
          </a:xfrm>
        </p:spPr>
        <p:txBody>
          <a:bodyPr anchor="t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BCC2B-311B-4FB6-B3A5-26F68055A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217160"/>
            <a:ext cx="9438640" cy="802640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CB73D-2D6B-4FA6-89A4-DCC89F80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0C188-FF43-44C1-A005-679168D5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D1188-DA27-47B2-8176-31193EEC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228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B5A25-7E99-42A8-8D6D-648EFE203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501DC-62B7-42BD-A941-D34E92719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5C5C1-4FD4-4958-99A0-BDADECA33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1B234-5D54-44E5-B41D-B205AAF50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7BCDB-6B96-45D6-B5E9-823A96EB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39C5F-F16F-4AFD-98D1-FA3BB96AF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597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44C1F-0040-4BBF-81A6-FD2E30637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7978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894A7-1DA1-44C1-8ED0-71627943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24035"/>
            <a:ext cx="4997132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9AB945-31E2-4B60-9076-CBB8F8594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99713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1B3EA-2E84-4B8B-A104-81BD57742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5080" y="1824035"/>
            <a:ext cx="5000308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511AB8-302C-476E-B80A-AA739911E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5080" y="2505075"/>
            <a:ext cx="500030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B47C29-FE34-4E6E-9921-78C54673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F6B420-A9CE-4BB6-A653-5C3ABC7D6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1DF8FE-1179-4798-B16D-AF1DFA26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92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66F1A-0A68-4048-808F-CD7A9F3B0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9592"/>
            <a:ext cx="10515600" cy="157322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ACB3E6-5365-48F5-8D2A-0B002BA35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D8EE9-4D97-4B2F-8D38-41CB9EE7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C5952-0A27-4FAB-A3FD-12003787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76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08427-909D-4679-9192-BC99557A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E39A6-1E09-42B5-85B4-7E8B5AB2A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38940-01DD-4C97-8649-E01C3B0ED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429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93B3D-D568-40B4-A73A-1C8EA9ABB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1818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6EB3-917A-43B7-85BB-D00B5D2F0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4798" y="987425"/>
            <a:ext cx="5840589" cy="50323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AC029-3BC1-4637-A7F9-BC786DC26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72360"/>
            <a:ext cx="3691817" cy="349662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0B948-89C5-4AC5-B7A0-17136F5C5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A6C8C5-652F-46CB-BD26-E262B057F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B50CB-E91F-4B71-81F0-800F2B51A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69B885-FDB8-4C62-A285-A0CDC49A6B0C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3239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F941E-6445-4840-81AE-104EF7A4F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6652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F8B866-E32B-4AE7-AEF3-6974AE328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86120" y="838200"/>
            <a:ext cx="560323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ABB7A-E157-499A-B224-C2313181F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67280"/>
            <a:ext cx="3696652" cy="35017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77283-E2B8-405E-BB6E-9F121140E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21F05-EB94-417F-B19B-96FF3D9EC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7C3C7-B6DB-4064-8E66-9FB770C88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E233FA-220A-423F-907E-5F81526A28A0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169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476A66-BE83-43F9-A28B-02DF7879A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76E94-F276-4F0F-8DD9-B1F8A3198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61469"/>
            <a:ext cx="10515600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D964E-3A2E-4DB9-B96A-EDE144A47B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6CCBF3A-D7FB-4B97-8FD5-6FFB20CB1E84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CB382-EE11-430D-941A-DB76EEB7F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562FE-ACD1-43F2-A3DE-5B11E10B7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B34A3B-1FD5-48FF-9982-1E64C864C01D}"/>
              </a:ext>
            </a:extLst>
          </p:cNvPr>
          <p:cNvCxnSpPr>
            <a:cxnSpLocks/>
          </p:cNvCxnSpPr>
          <p:nvPr/>
        </p:nvCxnSpPr>
        <p:spPr>
          <a:xfrm flipH="1">
            <a:off x="4" y="1824111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546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061272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nodbidwaik.com/2021/06/problem-solving-solutions-that-creates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nalytics-news.jp/info/article.html?oid=6450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5530710-3B8C-4DBF-9474-C7123A2D8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D87A6-1682-9EE8-B07C-CA6F89E0E2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79921" y="1412240"/>
            <a:ext cx="4043680" cy="3291839"/>
          </a:xfrm>
        </p:spPr>
        <p:txBody>
          <a:bodyPr>
            <a:normAutofit/>
          </a:bodyPr>
          <a:lstStyle/>
          <a:p>
            <a:r>
              <a:rPr lang="en-US" sz="4400"/>
              <a:t>King County Real Estate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433457-E725-1AB2-75F8-A95255CDB1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79920" y="4957900"/>
            <a:ext cx="3870947" cy="1061900"/>
          </a:xfrm>
        </p:spPr>
        <p:txBody>
          <a:bodyPr anchor="t">
            <a:normAutofit/>
          </a:bodyPr>
          <a:lstStyle/>
          <a:p>
            <a:r>
              <a:rPr lang="en-US"/>
              <a:t>Analysis by Ujjwal Poudel</a:t>
            </a:r>
          </a:p>
        </p:txBody>
      </p:sp>
      <p:pic>
        <p:nvPicPr>
          <p:cNvPr id="5" name="Picture 4" descr="A pool in front of a house&#10;&#10;Description automatically generated">
            <a:extLst>
              <a:ext uri="{FF2B5EF4-FFF2-40B4-BE49-F238E27FC236}">
                <a16:creationId xmlns:a16="http://schemas.microsoft.com/office/drawing/2014/main" id="{188E2EE3-08F2-DF6E-B2DA-5B9E132A04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562" r="18381" b="1"/>
          <a:stretch/>
        </p:blipFill>
        <p:spPr>
          <a:xfrm>
            <a:off x="832866" y="777235"/>
            <a:ext cx="5403280" cy="5258929"/>
          </a:xfrm>
          <a:custGeom>
            <a:avLst/>
            <a:gdLst/>
            <a:ahLst/>
            <a:cxnLst/>
            <a:rect l="l" t="t" r="r" b="b"/>
            <a:pathLst>
              <a:path w="5403280" h="5258929">
                <a:moveTo>
                  <a:pt x="2701640" y="0"/>
                </a:moveTo>
                <a:cubicBezTo>
                  <a:pt x="4193715" y="0"/>
                  <a:pt x="5403280" y="1209565"/>
                  <a:pt x="5403280" y="2701640"/>
                </a:cubicBezTo>
                <a:lnTo>
                  <a:pt x="5403280" y="5258929"/>
                </a:lnTo>
                <a:lnTo>
                  <a:pt x="0" y="5258929"/>
                </a:lnTo>
                <a:lnTo>
                  <a:pt x="0" y="2701640"/>
                </a:lnTo>
                <a:cubicBezTo>
                  <a:pt x="0" y="1209565"/>
                  <a:pt x="1209565" y="0"/>
                  <a:pt x="270164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60035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33600-FC28-EFF9-68D6-63D47AB30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049" y="838200"/>
            <a:ext cx="6037941" cy="1514015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Business Problems</a:t>
            </a:r>
          </a:p>
        </p:txBody>
      </p:sp>
      <p:pic>
        <p:nvPicPr>
          <p:cNvPr id="5" name="Picture 4" descr="A person drawing a maze on a wall&#10;&#10;Description automatically generated">
            <a:extLst>
              <a:ext uri="{FF2B5EF4-FFF2-40B4-BE49-F238E27FC236}">
                <a16:creationId xmlns:a16="http://schemas.microsoft.com/office/drawing/2014/main" id="{6E73B710-A941-8B36-2010-9175B105FE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9377" r="20646" b="-1"/>
          <a:stretch/>
        </p:blipFill>
        <p:spPr>
          <a:xfrm>
            <a:off x="1630649" y="2491757"/>
            <a:ext cx="3761812" cy="3528043"/>
          </a:xfrm>
          <a:custGeom>
            <a:avLst/>
            <a:gdLst/>
            <a:ahLst/>
            <a:cxnLst/>
            <a:rect l="l" t="t" r="r" b="b"/>
            <a:pathLst>
              <a:path w="3761812" h="3528043">
                <a:moveTo>
                  <a:pt x="1880906" y="0"/>
                </a:moveTo>
                <a:cubicBezTo>
                  <a:pt x="2919702" y="0"/>
                  <a:pt x="3761812" y="842110"/>
                  <a:pt x="3761812" y="1880906"/>
                </a:cubicBezTo>
                <a:lnTo>
                  <a:pt x="3761812" y="3528043"/>
                </a:lnTo>
                <a:lnTo>
                  <a:pt x="0" y="3528043"/>
                </a:lnTo>
                <a:lnTo>
                  <a:pt x="0" y="1880906"/>
                </a:lnTo>
                <a:cubicBezTo>
                  <a:pt x="0" y="842110"/>
                  <a:pt x="842110" y="0"/>
                  <a:pt x="1880906" y="0"/>
                </a:cubicBezTo>
                <a:close/>
              </a:path>
            </a:pathLst>
          </a:cu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99FE7-C9EB-A517-39B4-B942DB199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11" y="838200"/>
            <a:ext cx="3428988" cy="5338761"/>
          </a:xfrm>
        </p:spPr>
        <p:txBody>
          <a:bodyPr>
            <a:normAutofit/>
          </a:bodyPr>
          <a:lstStyle/>
          <a:p>
            <a:r>
              <a:rPr lang="en-US" dirty="0"/>
              <a:t>Diverse and volatile market</a:t>
            </a:r>
          </a:p>
          <a:p>
            <a:r>
              <a:rPr lang="en-US" dirty="0"/>
              <a:t>Sophisticated investment opportunities</a:t>
            </a:r>
          </a:p>
          <a:p>
            <a:r>
              <a:rPr lang="en-US" dirty="0"/>
              <a:t>Tough decision making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C41F5AD-86CF-4002-A24B-ED09D0923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2296" y="6356350"/>
            <a:ext cx="57462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E131995-E962-4131-8504-6B962D7140A6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56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BA12F-3A54-D3B4-F679-C0A0B5A04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39675" y="1513840"/>
            <a:ext cx="5011201" cy="3099473"/>
          </a:xfrm>
        </p:spPr>
        <p:txBody>
          <a:bodyPr>
            <a:normAutofit/>
          </a:bodyPr>
          <a:lstStyle/>
          <a:p>
            <a:r>
              <a:rPr lang="en-US" sz="6600" dirty="0"/>
              <a:t>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058F1-CF38-2176-FA01-5643F286FB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39684" y="4613313"/>
            <a:ext cx="5011192" cy="1208554"/>
          </a:xfrm>
        </p:spPr>
        <p:txBody>
          <a:bodyPr anchor="t">
            <a:normAutofit/>
          </a:bodyPr>
          <a:lstStyle/>
          <a:p>
            <a:r>
              <a:rPr lang="en-US" dirty="0"/>
              <a:t>King County Housing Data</a:t>
            </a:r>
          </a:p>
        </p:txBody>
      </p:sp>
      <p:pic>
        <p:nvPicPr>
          <p:cNvPr id="5" name="Picture 4" descr="Houses in a subdivision">
            <a:extLst>
              <a:ext uri="{FF2B5EF4-FFF2-40B4-BE49-F238E27FC236}">
                <a16:creationId xmlns:a16="http://schemas.microsoft.com/office/drawing/2014/main" id="{DFBF9ECE-86AD-50BA-9CE8-AC12B5AFC3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18" r="22891"/>
          <a:stretch/>
        </p:blipFill>
        <p:spPr>
          <a:xfrm>
            <a:off x="833540" y="777256"/>
            <a:ext cx="3368679" cy="5242544"/>
          </a:xfrm>
          <a:custGeom>
            <a:avLst/>
            <a:gdLst/>
            <a:ahLst/>
            <a:cxnLst/>
            <a:rect l="l" t="t" r="r" b="b"/>
            <a:pathLst>
              <a:path w="3368679" h="5242544">
                <a:moveTo>
                  <a:pt x="1684341" y="0"/>
                </a:moveTo>
                <a:cubicBezTo>
                  <a:pt x="2614575" y="0"/>
                  <a:pt x="3368679" y="754104"/>
                  <a:pt x="3368679" y="1684339"/>
                </a:cubicBezTo>
                <a:lnTo>
                  <a:pt x="3368677" y="2408104"/>
                </a:lnTo>
                <a:cubicBezTo>
                  <a:pt x="3368678" y="2408114"/>
                  <a:pt x="3368678" y="2408123"/>
                  <a:pt x="3368679" y="2408133"/>
                </a:cubicBezTo>
                <a:lnTo>
                  <a:pt x="3368673" y="5242544"/>
                </a:lnTo>
                <a:lnTo>
                  <a:pt x="0" y="5242544"/>
                </a:lnTo>
                <a:lnTo>
                  <a:pt x="1" y="1684339"/>
                </a:lnTo>
                <a:cubicBezTo>
                  <a:pt x="1" y="754104"/>
                  <a:pt x="754106" y="0"/>
                  <a:pt x="1684341" y="0"/>
                </a:cubicBezTo>
                <a:close/>
              </a:path>
            </a:pathLst>
          </a:custGeom>
          <a:noFill/>
        </p:spPr>
      </p:pic>
      <p:sp>
        <p:nvSpPr>
          <p:cNvPr id="13" name="Slide Number Placeholder 20">
            <a:extLst>
              <a:ext uri="{FF2B5EF4-FFF2-40B4-BE49-F238E27FC236}">
                <a16:creationId xmlns:a16="http://schemas.microsoft.com/office/drawing/2014/main" id="{4A8DB7F0-0917-4F6E-B25E-3279BBF5D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2296" y="6356350"/>
            <a:ext cx="57462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E131995-E962-4131-8504-6B962D7140A6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3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85117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925BA-A8CA-DE34-75D7-0BACC5FBB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028" y="1496937"/>
            <a:ext cx="3636915" cy="4675263"/>
          </a:xfrm>
        </p:spPr>
        <p:txBody>
          <a:bodyPr anchor="b">
            <a:normAutofit/>
          </a:bodyPr>
          <a:lstStyle/>
          <a:p>
            <a:r>
              <a:rPr lang="en-US" dirty="0"/>
              <a:t>INSIGHTS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4A88C2B-BBA4-42B4-BD90-10615AE6D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131161" y="1592957"/>
            <a:ext cx="297352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pic>
        <p:nvPicPr>
          <p:cNvPr id="5" name="Content Placeholder 4" descr="A person touching a screen with icons&#10;&#10;Description automatically generated">
            <a:extLst>
              <a:ext uri="{FF2B5EF4-FFF2-40B4-BE49-F238E27FC236}">
                <a16:creationId xmlns:a16="http://schemas.microsoft.com/office/drawing/2014/main" id="{F230FA5D-968D-9BBC-8DE8-06A7F281E5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28267" y="870757"/>
            <a:ext cx="5318697" cy="3550230"/>
          </a:xfrm>
          <a:noFill/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5F22179-F1D2-4CE0-9407-C93875CC8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7100" y="4673951"/>
            <a:ext cx="5463630" cy="1658269"/>
          </a:xfrm>
        </p:spPr>
        <p:txBody>
          <a:bodyPr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Increase in the price of property as per the sq. ft.</a:t>
            </a:r>
          </a:p>
          <a:p>
            <a:pPr marL="0" indent="0">
              <a:buNone/>
            </a:pPr>
            <a:r>
              <a:rPr lang="en-US" dirty="0"/>
              <a:t>Properties with waterfront view are more expensive </a:t>
            </a:r>
          </a:p>
          <a:p>
            <a:pPr marL="0" indent="0">
              <a:buNone/>
            </a:pPr>
            <a:r>
              <a:rPr lang="en-US" dirty="0"/>
              <a:t>The grade of the property helps determine the price of the property</a:t>
            </a:r>
          </a:p>
          <a:p>
            <a:pPr marL="0" indent="0">
              <a:buNone/>
            </a:pPr>
            <a:r>
              <a:rPr lang="en-US" dirty="0"/>
              <a:t>The older the property the less expensive it is 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030C91EB-472B-457A-9721-71076CA580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25981" y="4687095"/>
            <a:ext cx="270669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293BA314-ADB5-4816-8D49-4E0794D5FE7E}" type="datetime1">
              <a:rPr lang="en-US" smtClean="0"/>
              <a:pPr>
                <a:spcAft>
                  <a:spcPts val="600"/>
                </a:spcAft>
              </a:pPr>
              <a:t>10/2/23</a:t>
            </a:fld>
            <a:endParaRPr lang="en-US"/>
          </a:p>
        </p:txBody>
      </p:sp>
      <p:sp>
        <p:nvSpPr>
          <p:cNvPr id="17" name="Slide Number Placeholder 18">
            <a:extLst>
              <a:ext uri="{FF2B5EF4-FFF2-40B4-BE49-F238E27FC236}">
                <a16:creationId xmlns:a16="http://schemas.microsoft.com/office/drawing/2014/main" id="{920EAB97-BCBD-4835-8F90-55730D56C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2296" y="6356350"/>
            <a:ext cx="57462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3E131995-E962-4131-8504-6B962D7140A6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5D453F-7289-20E0-F04A-9065733A857B}"/>
              </a:ext>
            </a:extLst>
          </p:cNvPr>
          <p:cNvSpPr txBox="1"/>
          <p:nvPr/>
        </p:nvSpPr>
        <p:spPr>
          <a:xfrm>
            <a:off x="8961375" y="4220932"/>
            <a:ext cx="238558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analytics-news.jp/info/article.html?oid=645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062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8161B-83F7-4AEE-E820-CAEB6C60C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plan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21702-B3C1-0F8F-05B9-267E4957E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Regular appointment with the real estate experts to build the tools according to the model</a:t>
            </a:r>
          </a:p>
          <a:p>
            <a:r>
              <a:rPr lang="en-US" dirty="0"/>
              <a:t>Historical data and on-going trending data should be closely monitored</a:t>
            </a:r>
          </a:p>
          <a:p>
            <a:r>
              <a:rPr lang="en-US" dirty="0"/>
              <a:t>Newer properties are not a better investment so renovating older ones is </a:t>
            </a:r>
            <a:r>
              <a:rPr lang="en-US"/>
              <a:t>the way to go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170644"/>
      </p:ext>
    </p:extLst>
  </p:cSld>
  <p:clrMapOvr>
    <a:masterClrMapping/>
  </p:clrMapOvr>
</p:sld>
</file>

<file path=ppt/theme/theme1.xml><?xml version="1.0" encoding="utf-8"?>
<a:theme xmlns:a="http://schemas.openxmlformats.org/drawingml/2006/main" name="ArchwayVTI">
  <a:themeElements>
    <a:clrScheme name="Custom 1">
      <a:dk1>
        <a:sysClr val="windowText" lastClr="000000"/>
      </a:dk1>
      <a:lt1>
        <a:sysClr val="window" lastClr="FFFFFF"/>
      </a:lt1>
      <a:dk2>
        <a:srgbClr val="2E3A3C"/>
      </a:dk2>
      <a:lt2>
        <a:srgbClr val="EDE9E7"/>
      </a:lt2>
      <a:accent1>
        <a:srgbClr val="898470"/>
      </a:accent1>
      <a:accent2>
        <a:srgbClr val="7A8773"/>
      </a:accent2>
      <a:accent3>
        <a:srgbClr val="8C845E"/>
      </a:accent3>
      <a:accent4>
        <a:srgbClr val="9F7E56"/>
      </a:accent4>
      <a:accent5>
        <a:srgbClr val="9B7E69"/>
      </a:accent5>
      <a:accent6>
        <a:srgbClr val="AA7862"/>
      </a:accent6>
      <a:hlink>
        <a:srgbClr val="7A8773"/>
      </a:hlink>
      <a:folHlink>
        <a:srgbClr val="9F7E56"/>
      </a:folHlink>
    </a:clrScheme>
    <a:fontScheme name="Archway">
      <a:majorFont>
        <a:latin typeface="Felix Titling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wayVTI" id="{309F1D27-9968-4F93-BA7C-3666A757FD2E}" vid="{76D8E8FD-8787-4E56-A14A-C28BF58ABEE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129</Words>
  <Application>Microsoft Macintosh PowerPoint</Application>
  <PresentationFormat>Widescreen</PresentationFormat>
  <Paragraphs>23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Felix Titling</vt:lpstr>
      <vt:lpstr>Goudy Old Style</vt:lpstr>
      <vt:lpstr>ArchwayVTI</vt:lpstr>
      <vt:lpstr>King County Real Estate</vt:lpstr>
      <vt:lpstr>Business Problems</vt:lpstr>
      <vt:lpstr>DATA SET</vt:lpstr>
      <vt:lpstr>INSIGHTS</vt:lpstr>
      <vt:lpstr>Action plan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 Real Estate</dc:title>
  <dc:creator>ujjwal paudel</dc:creator>
  <cp:lastModifiedBy>ujjwal paudel</cp:lastModifiedBy>
  <cp:revision>1</cp:revision>
  <dcterms:created xsi:type="dcterms:W3CDTF">2023-10-02T09:57:46Z</dcterms:created>
  <dcterms:modified xsi:type="dcterms:W3CDTF">2023-10-02T10:22:47Z</dcterms:modified>
</cp:coreProperties>
</file>

<file path=docProps/thumbnail.jpeg>
</file>